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0" r:id="rId4"/>
    <p:sldId id="281" r:id="rId5"/>
    <p:sldId id="282" r:id="rId6"/>
    <p:sldId id="283" r:id="rId7"/>
    <p:sldId id="308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303" r:id="rId20"/>
    <p:sldId id="296" r:id="rId21"/>
    <p:sldId id="297" r:id="rId22"/>
    <p:sldId id="279" r:id="rId23"/>
    <p:sldId id="304" r:id="rId24"/>
    <p:sldId id="305" r:id="rId25"/>
    <p:sldId id="306" r:id="rId26"/>
    <p:sldId id="30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k Bitter" initials="EB" lastIdx="5" clrIdx="0">
    <p:extLst>
      <p:ext uri="{19B8F6BF-5375-455C-9EA6-DF929625EA0E}">
        <p15:presenceInfo xmlns:p15="http://schemas.microsoft.com/office/powerpoint/2012/main" userId="Erik Bitt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F2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2831F-490A-4C92-8FFE-1D600C2EA6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607B1-DFBB-4215-8826-BC6E8B5831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52C9D2-C4D4-4F0F-BCC3-7865A13FD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38861-825D-4620-8CBC-8A141010A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077A5C-7A20-44BF-9A37-C54AFF947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030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F6EE7-F395-4B4C-8EE8-6FE8D0F50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E49B27-BDE1-4CD3-BCAF-B62CFAC673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940B0-4D11-4C6D-A5F6-598EE47AE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B0B1B0-E552-4AF1-B9ED-A3F36C53D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ED3E15-6D05-4F65-89F6-EE38E848D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15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2A89ED-59E9-4C3C-9F6D-3ED5326B7F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5AB043-A704-4B23-90B6-55660738D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48A136-2D38-4736-9D15-801B48600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B96F6A-7284-43F9-98BA-6AAB6D248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B2510F-4959-4DB0-8319-0775ED731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083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6003F-6CA1-4ECC-A54B-8A6315BEC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CFF21-A7E7-4619-8221-F2E3A8AD4B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D0BD61-B168-4A06-AFE9-CD9C1EE1A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64B5A-EA77-40F0-8F17-D75B5B185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1C774-BC46-4699-8B33-5A49DD99C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55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D9D21-5A98-4726-A1DA-0D8CEDE3C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0E2729-7601-4A88-8BE1-AAA5D2F22C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4663B-04F2-4C3B-BDF8-A35BED076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234279-6646-40BF-825D-34009EF29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7D918-9290-4B29-BE0E-E6D280DC3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56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3FC4A-1120-4BC0-BC8F-8A72E5A5E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3380FE-94DB-41E3-9331-F2B1307A3B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214BF1-A39A-4B92-B367-3D4950B6D5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9F792D-5D78-4954-AAA4-5D25CCD1D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627382-92F7-42EF-8737-90DBB9430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B32EF8-6535-48E1-81F9-C5A439620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117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3CE07-5948-4279-857E-F448DF844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749D03-C3DB-4218-AB1B-B69F68399E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7F6635-D718-44B6-B0B7-B8AE554C4E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777DB1-48A7-498F-B648-A05A43144D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81C7A9-99A3-405B-B7C5-244541DFBC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6386C5-0BEA-4EA0-9C35-1BB8F5A14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5869B9-110C-441C-A747-72AA106FE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47CE83-747B-4203-A5C8-044B0F567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410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E5D78-38A6-4124-87C8-B0472D431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9CB661-F284-425E-ACB2-D60A1A0AE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95E501-F6ED-47C1-BB87-BD8EAE196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91A5EF-A362-47EF-85BF-9DAB25177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246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8D4EFC-5B37-40B1-95C8-4290FFCFB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A065EF-9643-4058-81E2-815E1B083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C17AB9-4F81-4CC2-8C7C-E68B150C2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517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79561-431A-4463-9405-007C62E45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A5DAA-2452-4D5E-9755-5B217BED2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A4CE0F-7858-47E1-990C-B9D887F3E6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52502B-5803-42EB-B7C7-9831B0532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FB2861-083E-4DDB-8F05-C17D63221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685CB7-785D-4F85-BDD5-D9C7C5E12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412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CAF01-4161-41EE-89BB-9C01C3790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699E8B-0D2D-4996-9A75-10D66E1CDF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6A723B-B5C9-4AB7-9469-4D5D0823A8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164F4A-B278-4821-8ACE-A6A2C798E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62D3FF-F1CA-40B8-8246-FFAEB2691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FB3F12-AC49-4DEB-8BB8-F0BF09297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293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228B15-4E1A-4098-BE1F-709CBA3CC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5D6DEF-8160-412C-8A89-54777CDA55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F77F84-BB42-4738-9870-E73FDDE002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43D1F-4948-4E05-A5E9-45EE34DDDB5C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906E86-8708-43B7-8C71-92692DFB31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4FDD5-F247-452B-9F56-2EBA55CFE1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365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644EFCEA-C348-4D0A-837B-E350992F8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1" y="0"/>
            <a:ext cx="11901717" cy="2553945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89AAD8C9-C685-4FE7-AB98-CD2906FF4B86}"/>
              </a:ext>
            </a:extLst>
          </p:cNvPr>
          <p:cNvSpPr txBox="1"/>
          <p:nvPr/>
        </p:nvSpPr>
        <p:spPr>
          <a:xfrm>
            <a:off x="4639161" y="5422517"/>
            <a:ext cx="2663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2">
                    <a:lumMod val="25000"/>
                  </a:schemeClr>
                </a:solidFill>
              </a:rPr>
              <a:t>Level 2D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27A29BF-7CBD-4242-9433-E92DD481F473}"/>
              </a:ext>
            </a:extLst>
          </p:cNvPr>
          <p:cNvSpPr txBox="1"/>
          <p:nvPr/>
        </p:nvSpPr>
        <p:spPr>
          <a:xfrm>
            <a:off x="2966220" y="2553945"/>
            <a:ext cx="62595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002060"/>
                </a:solidFill>
              </a:rPr>
              <a:t>IQ puzzles and brain teasers</a:t>
            </a:r>
          </a:p>
        </p:txBody>
      </p:sp>
    </p:spTree>
    <p:extLst>
      <p:ext uri="{BB962C8B-B14F-4D97-AF65-F5344CB8AC3E}">
        <p14:creationId xmlns:p14="http://schemas.microsoft.com/office/powerpoint/2010/main" val="2465039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2D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9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930537" y="858555"/>
            <a:ext cx="6196097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option is correct?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9AC91FE-5752-4B71-B06E-67E0CDE82F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DD9256F-FBE0-4080-9FDB-1814E79AE9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924" y="2081035"/>
            <a:ext cx="9144000" cy="404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869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2D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10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174228" y="907679"/>
            <a:ext cx="5951392" cy="69159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letter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C63D598-B1AE-4DE1-8751-2140944C96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DDDAD60-5C0B-4643-A7D5-18EE0EFC3F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589" y="2060619"/>
            <a:ext cx="3964557" cy="399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542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2D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11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843408" y="795262"/>
            <a:ext cx="6865792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A792789-BF48-4649-86E5-DD1B79E504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98DD8CF-6984-4356-AAED-B2FFD8EE53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794" y="2071188"/>
            <a:ext cx="4123493" cy="415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355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2D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12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930533" y="812585"/>
            <a:ext cx="6870677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896FDED-4B65-4693-AF25-B6BD6690FC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F699466-E6DE-4323-BF35-759536B028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776" y="2557059"/>
            <a:ext cx="9616628" cy="291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0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2D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13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219153" y="829993"/>
            <a:ext cx="7724774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letter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32BF633-AB27-4A0A-9EBE-D09A9F5A39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AE8F492-8DB2-415D-9E13-FC1DCD8A10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27" y="2292726"/>
            <a:ext cx="10878757" cy="282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891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2D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14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748144" y="755766"/>
            <a:ext cx="7308266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What is the missing number?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6C3E37B-FD28-4A67-8529-3616C623CC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9EF64D3-354F-44DC-AB9A-1D3995CB4F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975" y="2137083"/>
            <a:ext cx="3991695" cy="402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594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2D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15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032009" y="979517"/>
            <a:ext cx="5937537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5ABB3A4-BB5B-42AE-8377-7F5F8335F4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8F9424-8ABB-4EEE-A04B-80DF33797A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008" y="2138705"/>
            <a:ext cx="4734177" cy="422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6171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2D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16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332509" y="821044"/>
            <a:ext cx="5806024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letter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6FDDCCD-655A-4F15-8C96-FDAD9C92E8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03AD58-4CAC-4D52-99A7-7348547E01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51" y="2110014"/>
            <a:ext cx="10093146" cy="392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637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2D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17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127231" y="694097"/>
            <a:ext cx="5937537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option is correct?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0A653C8-8848-4AD2-A9F4-5FDA35C320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CDCDC96-32DB-417B-B299-6F56B31387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602" y="1984768"/>
            <a:ext cx="9144001" cy="398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9402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2D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18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903027" y="1074063"/>
            <a:ext cx="6493793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7859F59-91AA-4D6F-BE6A-E0776B5758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D777177-5527-463E-8D3B-8ED9B82285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15" y="2596811"/>
            <a:ext cx="10621957" cy="231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983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2D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096313" y="697966"/>
            <a:ext cx="7413144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option is correct?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0DBC16C-032D-483B-A6C7-E058329D99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618511C-BDAE-4952-8D46-FB76829EBA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547" y="1917416"/>
            <a:ext cx="9011321" cy="407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5082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2D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19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943429" y="887117"/>
            <a:ext cx="6670566" cy="8738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16A4889-0D65-40C7-8A2C-D1C46F2B7C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65F56F-F29E-469F-BADC-7A1C430AE8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756" y="2025517"/>
            <a:ext cx="4341693" cy="448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352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2D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20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219153" y="887117"/>
            <a:ext cx="6048374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letter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A9AD18E-6BD6-4C7B-AE7A-B0D67270CE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5097A0F-81F0-4AAC-B874-38D06466EF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418" y="2116964"/>
            <a:ext cx="3007481" cy="439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70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49B90A4-1B12-4984-90D2-E9D8C3CB0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2736" y="6489223"/>
            <a:ext cx="4465733" cy="444301"/>
          </a:xfrm>
        </p:spPr>
        <p:txBody>
          <a:bodyPr>
            <a:normAutofit/>
          </a:bodyPr>
          <a:lstStyle/>
          <a:p>
            <a:r>
              <a:rPr lang="en-US" sz="1600" b="1" dirty="0"/>
              <a:t>Copyright: www.mathinenglish.com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773178" y="6413698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2D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92CC1C-849A-4914-9690-FC5D60A8E391}"/>
              </a:ext>
            </a:extLst>
          </p:cNvPr>
          <p:cNvSpPr/>
          <p:nvPr/>
        </p:nvSpPr>
        <p:spPr>
          <a:xfrm>
            <a:off x="515155" y="1031503"/>
            <a:ext cx="11127346" cy="52791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bg2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202028" y="30499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Answers to puzzles 1 to 4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7E6F98-27F9-4E30-85F7-3D1D6B252540}"/>
              </a:ext>
            </a:extLst>
          </p:cNvPr>
          <p:cNvSpPr/>
          <p:nvPr/>
        </p:nvSpPr>
        <p:spPr>
          <a:xfrm>
            <a:off x="1202028" y="2643020"/>
            <a:ext cx="9779357" cy="84988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2 :    16      </a:t>
            </a:r>
          </a:p>
          <a:p>
            <a:r>
              <a:rPr lang="en-US" sz="2400" dirty="0"/>
              <a:t>Multiply the left and right number to get the middle number.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B931B6-F0B3-4000-A0BF-F385C2145434}"/>
              </a:ext>
            </a:extLst>
          </p:cNvPr>
          <p:cNvSpPr/>
          <p:nvPr/>
        </p:nvSpPr>
        <p:spPr>
          <a:xfrm>
            <a:off x="1202028" y="3678363"/>
            <a:ext cx="9779357" cy="112807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3 :    X       </a:t>
            </a:r>
          </a:p>
          <a:p>
            <a:r>
              <a:rPr lang="en-US" sz="2400" dirty="0"/>
              <a:t>Multiply the letter values in each row or column to get the 3rd </a:t>
            </a:r>
          </a:p>
          <a:p>
            <a:r>
              <a:rPr lang="en-US" sz="2400" dirty="0"/>
              <a:t>letter in each row or column.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AD31ED-5DE0-486F-B44B-405873C47CB3}"/>
              </a:ext>
            </a:extLst>
          </p:cNvPr>
          <p:cNvSpPr/>
          <p:nvPr/>
        </p:nvSpPr>
        <p:spPr>
          <a:xfrm>
            <a:off x="1202028" y="1421719"/>
            <a:ext cx="9779357" cy="103584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1 :    C       </a:t>
            </a:r>
          </a:p>
          <a:p>
            <a:r>
              <a:rPr lang="en-US" sz="2400" dirty="0"/>
              <a:t>The shapes move 2 positions in the next shape and alternate </a:t>
            </a:r>
          </a:p>
          <a:p>
            <a:r>
              <a:rPr lang="en-US" sz="2400" dirty="0"/>
              <a:t>between shaded and non shaded.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D98BE8-A1AE-442F-815A-6B414A7FF02E}"/>
              </a:ext>
            </a:extLst>
          </p:cNvPr>
          <p:cNvSpPr/>
          <p:nvPr/>
        </p:nvSpPr>
        <p:spPr>
          <a:xfrm>
            <a:off x="1202028" y="4991887"/>
            <a:ext cx="9779357" cy="111673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4 :    12      </a:t>
            </a:r>
          </a:p>
          <a:p>
            <a:r>
              <a:rPr lang="en-US" sz="2400" dirty="0"/>
              <a:t>The numbers in the first 2 circles add up to the numbers, in the same</a:t>
            </a:r>
          </a:p>
          <a:p>
            <a:r>
              <a:rPr lang="en-US" sz="2400" dirty="0"/>
              <a:t>place, in the 3rd circle.</a:t>
            </a:r>
          </a:p>
        </p:txBody>
      </p:sp>
      <p:pic>
        <p:nvPicPr>
          <p:cNvPr id="8" name="Picture 7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6F6CF36B-E6E7-4978-9DB5-74A2BEC61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414" y="5841776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743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49B90A4-1B12-4984-90D2-E9D8C3CB0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2736" y="6489223"/>
            <a:ext cx="4465733" cy="444301"/>
          </a:xfrm>
        </p:spPr>
        <p:txBody>
          <a:bodyPr>
            <a:normAutofit/>
          </a:bodyPr>
          <a:lstStyle/>
          <a:p>
            <a:r>
              <a:rPr lang="en-US" sz="1600" b="1" dirty="0"/>
              <a:t>Copyright: www.mathinenglish.com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773178" y="6413698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2D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92CC1C-849A-4914-9690-FC5D60A8E391}"/>
              </a:ext>
            </a:extLst>
          </p:cNvPr>
          <p:cNvSpPr/>
          <p:nvPr/>
        </p:nvSpPr>
        <p:spPr>
          <a:xfrm>
            <a:off x="515155" y="1031503"/>
            <a:ext cx="11127346" cy="52791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bg2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202028" y="30499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Answers to puzzles 5 to 8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7E6F98-27F9-4E30-85F7-3D1D6B252540}"/>
              </a:ext>
            </a:extLst>
          </p:cNvPr>
          <p:cNvSpPr/>
          <p:nvPr/>
        </p:nvSpPr>
        <p:spPr>
          <a:xfrm>
            <a:off x="1202028" y="2407488"/>
            <a:ext cx="9779357" cy="93096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6 :    M       </a:t>
            </a:r>
          </a:p>
          <a:p>
            <a:r>
              <a:rPr lang="en-US" sz="2400" dirty="0"/>
              <a:t>The letter values of E and H add up to 13, M.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B931B6-F0B3-4000-A0BF-F385C2145434}"/>
              </a:ext>
            </a:extLst>
          </p:cNvPr>
          <p:cNvSpPr/>
          <p:nvPr/>
        </p:nvSpPr>
        <p:spPr>
          <a:xfrm>
            <a:off x="1202028" y="3694404"/>
            <a:ext cx="9779357" cy="84556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7 :    58       </a:t>
            </a:r>
          </a:p>
          <a:p>
            <a:r>
              <a:rPr lang="en-US" sz="2400" dirty="0"/>
              <a:t>Multiply the inner numbers by 6 to get the outer numbers. A = 10 and B = 48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AD31ED-5DE0-486F-B44B-405873C47CB3}"/>
              </a:ext>
            </a:extLst>
          </p:cNvPr>
          <p:cNvSpPr/>
          <p:nvPr/>
        </p:nvSpPr>
        <p:spPr>
          <a:xfrm>
            <a:off x="1202028" y="1165134"/>
            <a:ext cx="9779357" cy="88640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5 :    21       </a:t>
            </a:r>
          </a:p>
          <a:p>
            <a:r>
              <a:rPr lang="en-US" sz="2400" dirty="0"/>
              <a:t>The sums of the circles follow the pattern 30,40,50, 60 and so on.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D98BE8-A1AE-442F-815A-6B414A7FF02E}"/>
              </a:ext>
            </a:extLst>
          </p:cNvPr>
          <p:cNvSpPr/>
          <p:nvPr/>
        </p:nvSpPr>
        <p:spPr>
          <a:xfrm>
            <a:off x="1202028" y="4895924"/>
            <a:ext cx="9779357" cy="93057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8 :    6</a:t>
            </a:r>
          </a:p>
          <a:p>
            <a:r>
              <a:rPr lang="en-US" sz="2400" dirty="0"/>
              <a:t>Each row ad column adds up to 30. </a:t>
            </a:r>
          </a:p>
        </p:txBody>
      </p:sp>
      <p:pic>
        <p:nvPicPr>
          <p:cNvPr id="8" name="Picture 7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6F6CF36B-E6E7-4978-9DB5-74A2BEC61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414" y="5841776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1392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49B90A4-1B12-4984-90D2-E9D8C3CB0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2736" y="6489223"/>
            <a:ext cx="4465733" cy="444301"/>
          </a:xfrm>
        </p:spPr>
        <p:txBody>
          <a:bodyPr>
            <a:normAutofit/>
          </a:bodyPr>
          <a:lstStyle/>
          <a:p>
            <a:r>
              <a:rPr lang="en-US" sz="1600" b="1" dirty="0"/>
              <a:t>Copyright: www.mathinenglish.com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773178" y="6413698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2D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92CC1C-849A-4914-9690-FC5D60A8E391}"/>
              </a:ext>
            </a:extLst>
          </p:cNvPr>
          <p:cNvSpPr/>
          <p:nvPr/>
        </p:nvSpPr>
        <p:spPr>
          <a:xfrm>
            <a:off x="515155" y="1031503"/>
            <a:ext cx="11127346" cy="52791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bg2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202028" y="30499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Answers to puzzles 9 to 12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7E6F98-27F9-4E30-85F7-3D1D6B252540}"/>
              </a:ext>
            </a:extLst>
          </p:cNvPr>
          <p:cNvSpPr/>
          <p:nvPr/>
        </p:nvSpPr>
        <p:spPr>
          <a:xfrm>
            <a:off x="1202028" y="2621851"/>
            <a:ext cx="97793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puzzle 10 :     D</a:t>
            </a:r>
          </a:p>
          <a:p>
            <a:r>
              <a:rPr lang="en-US" sz="2400" dirty="0"/>
              <a:t>Subtract the value of the 2</a:t>
            </a:r>
            <a:r>
              <a:rPr lang="en-US" sz="2400" baseline="30000" dirty="0"/>
              <a:t>nd</a:t>
            </a:r>
            <a:r>
              <a:rPr lang="en-US" sz="2400" dirty="0"/>
              <a:t> cell from the 1st to get the  3rd.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B931B6-F0B3-4000-A0BF-F385C2145434}"/>
              </a:ext>
            </a:extLst>
          </p:cNvPr>
          <p:cNvSpPr/>
          <p:nvPr/>
        </p:nvSpPr>
        <p:spPr>
          <a:xfrm>
            <a:off x="1202028" y="3798980"/>
            <a:ext cx="97793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puzzle 11 :     6      </a:t>
            </a:r>
          </a:p>
          <a:p>
            <a:r>
              <a:rPr lang="en-US" sz="2400" dirty="0"/>
              <a:t>Each row or column adds up to 18.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AD31ED-5DE0-486F-B44B-405873C47CB3}"/>
              </a:ext>
            </a:extLst>
          </p:cNvPr>
          <p:cNvSpPr/>
          <p:nvPr/>
        </p:nvSpPr>
        <p:spPr>
          <a:xfrm>
            <a:off x="1202028" y="1444722"/>
            <a:ext cx="97793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puzzle   9 :     C      </a:t>
            </a:r>
          </a:p>
          <a:p>
            <a:r>
              <a:rPr lang="en-US" sz="2400" dirty="0"/>
              <a:t>The 4 shapes change 1 place in each row and go up by +1.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D98BE8-A1AE-442F-815A-6B414A7FF02E}"/>
              </a:ext>
            </a:extLst>
          </p:cNvPr>
          <p:cNvSpPr/>
          <p:nvPr/>
        </p:nvSpPr>
        <p:spPr>
          <a:xfrm>
            <a:off x="1202028" y="4976110"/>
            <a:ext cx="97793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puzzle 12 :     10</a:t>
            </a:r>
          </a:p>
          <a:p>
            <a:r>
              <a:rPr lang="en-US" sz="2400" dirty="0"/>
              <a:t>The first 2 rows in each pyramid add up to the top number.</a:t>
            </a:r>
          </a:p>
        </p:txBody>
      </p:sp>
      <p:pic>
        <p:nvPicPr>
          <p:cNvPr id="8" name="Picture 7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6F6CF36B-E6E7-4978-9DB5-74A2BEC61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414" y="5841776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1741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49B90A4-1B12-4984-90D2-E9D8C3CB0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2736" y="6489223"/>
            <a:ext cx="4465733" cy="444301"/>
          </a:xfrm>
        </p:spPr>
        <p:txBody>
          <a:bodyPr>
            <a:normAutofit/>
          </a:bodyPr>
          <a:lstStyle/>
          <a:p>
            <a:r>
              <a:rPr lang="en-US" sz="1600" b="1" dirty="0"/>
              <a:t>Copyright: www.mathinenglish.com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773178" y="6413698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2D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92CC1C-849A-4914-9690-FC5D60A8E391}"/>
              </a:ext>
            </a:extLst>
          </p:cNvPr>
          <p:cNvSpPr/>
          <p:nvPr/>
        </p:nvSpPr>
        <p:spPr>
          <a:xfrm>
            <a:off x="515155" y="1031503"/>
            <a:ext cx="11127346" cy="52791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bg2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202028" y="30499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Answers to puzzles 13 to 16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7E6F98-27F9-4E30-85F7-3D1D6B252540}"/>
              </a:ext>
            </a:extLst>
          </p:cNvPr>
          <p:cNvSpPr/>
          <p:nvPr/>
        </p:nvSpPr>
        <p:spPr>
          <a:xfrm>
            <a:off x="1202028" y="2496596"/>
            <a:ext cx="97793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puzzle 14 :    20 </a:t>
            </a:r>
          </a:p>
          <a:p>
            <a:r>
              <a:rPr lang="en-US" sz="2400" dirty="0"/>
              <a:t>Each ‘leg’ adds up to 40, the middle number.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B931B6-F0B3-4000-A0BF-F385C2145434}"/>
              </a:ext>
            </a:extLst>
          </p:cNvPr>
          <p:cNvSpPr/>
          <p:nvPr/>
        </p:nvSpPr>
        <p:spPr>
          <a:xfrm>
            <a:off x="1202028" y="3728776"/>
            <a:ext cx="97793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puzzle 15 :    41       </a:t>
            </a:r>
          </a:p>
          <a:p>
            <a:r>
              <a:rPr lang="en-US" sz="2400" dirty="0"/>
              <a:t>Multiply the opposite corner numbers and add 1 to the product.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AD31ED-5DE0-486F-B44B-405873C47CB3}"/>
              </a:ext>
            </a:extLst>
          </p:cNvPr>
          <p:cNvSpPr/>
          <p:nvPr/>
        </p:nvSpPr>
        <p:spPr>
          <a:xfrm>
            <a:off x="1202028" y="1264416"/>
            <a:ext cx="97793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puzzle 13 :    I</a:t>
            </a:r>
          </a:p>
          <a:p>
            <a:r>
              <a:rPr lang="en-US" sz="2400" dirty="0"/>
              <a:t>Multiply the number of sides of each shape by 3 to get the letter value.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D98BE8-A1AE-442F-815A-6B414A7FF02E}"/>
              </a:ext>
            </a:extLst>
          </p:cNvPr>
          <p:cNvSpPr/>
          <p:nvPr/>
        </p:nvSpPr>
        <p:spPr>
          <a:xfrm>
            <a:off x="1202028" y="4960955"/>
            <a:ext cx="9779357" cy="101765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16 :    B      </a:t>
            </a:r>
          </a:p>
          <a:p>
            <a:r>
              <a:rPr lang="en-US" sz="2400" dirty="0"/>
              <a:t>The middle numbers are the difference between the 2</a:t>
            </a:r>
          </a:p>
          <a:p>
            <a:r>
              <a:rPr lang="en-US" sz="2400" dirty="0"/>
              <a:t>connecting letter values.</a:t>
            </a:r>
          </a:p>
        </p:txBody>
      </p:sp>
      <p:pic>
        <p:nvPicPr>
          <p:cNvPr id="8" name="Picture 7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6F6CF36B-E6E7-4978-9DB5-74A2BEC61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414" y="5841776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197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49B90A4-1B12-4984-90D2-E9D8C3CB0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2736" y="6489223"/>
            <a:ext cx="4465733" cy="444301"/>
          </a:xfrm>
        </p:spPr>
        <p:txBody>
          <a:bodyPr>
            <a:normAutofit/>
          </a:bodyPr>
          <a:lstStyle/>
          <a:p>
            <a:r>
              <a:rPr lang="en-US" sz="1600" b="1" dirty="0"/>
              <a:t>Copyright: www.mathinenglish.com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773178" y="6413698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2D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92CC1C-849A-4914-9690-FC5D60A8E391}"/>
              </a:ext>
            </a:extLst>
          </p:cNvPr>
          <p:cNvSpPr/>
          <p:nvPr/>
        </p:nvSpPr>
        <p:spPr>
          <a:xfrm>
            <a:off x="515155" y="1031503"/>
            <a:ext cx="11127346" cy="52791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bg2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202028" y="30499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Answers to puzzles 17 to 20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7E6F98-27F9-4E30-85F7-3D1D6B252540}"/>
              </a:ext>
            </a:extLst>
          </p:cNvPr>
          <p:cNvSpPr/>
          <p:nvPr/>
        </p:nvSpPr>
        <p:spPr>
          <a:xfrm>
            <a:off x="1202028" y="2420426"/>
            <a:ext cx="9779357" cy="80077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18 :   46</a:t>
            </a:r>
          </a:p>
          <a:p>
            <a:r>
              <a:rPr lang="en-US" sz="2400" dirty="0"/>
              <a:t>The puzzles follows a x2 + 2 pattern.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B931B6-F0B3-4000-A0BF-F385C2145434}"/>
              </a:ext>
            </a:extLst>
          </p:cNvPr>
          <p:cNvSpPr/>
          <p:nvPr/>
        </p:nvSpPr>
        <p:spPr>
          <a:xfrm>
            <a:off x="1202028" y="3412676"/>
            <a:ext cx="9779357" cy="116009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19 :    31</a:t>
            </a:r>
          </a:p>
          <a:p>
            <a:r>
              <a:rPr lang="en-US" sz="2400" dirty="0"/>
              <a:t>Multiply the numbers in the outer and inner ring and add 10 to the product.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AD31ED-5DE0-486F-B44B-405873C47CB3}"/>
              </a:ext>
            </a:extLst>
          </p:cNvPr>
          <p:cNvSpPr/>
          <p:nvPr/>
        </p:nvSpPr>
        <p:spPr>
          <a:xfrm>
            <a:off x="1202028" y="1345603"/>
            <a:ext cx="9779357" cy="88334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17 :   A </a:t>
            </a:r>
          </a:p>
          <a:p>
            <a:r>
              <a:rPr lang="en-US" sz="2400" dirty="0"/>
              <a:t>In both rows, the next circle contains -2 shaded squares.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D98BE8-A1AE-442F-815A-6B414A7FF02E}"/>
              </a:ext>
            </a:extLst>
          </p:cNvPr>
          <p:cNvSpPr/>
          <p:nvPr/>
        </p:nvSpPr>
        <p:spPr>
          <a:xfrm>
            <a:off x="1202028" y="4764251"/>
            <a:ext cx="9779357" cy="107752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20 :    C      </a:t>
            </a:r>
          </a:p>
          <a:p>
            <a:r>
              <a:rPr lang="en-US" sz="2400" dirty="0"/>
              <a:t>Add 5 to each letter on the left. Add 5 to X gives C.</a:t>
            </a:r>
          </a:p>
        </p:txBody>
      </p:sp>
      <p:pic>
        <p:nvPicPr>
          <p:cNvPr id="8" name="Picture 7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6F6CF36B-E6E7-4978-9DB5-74A2BEC61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414" y="5841776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330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2D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2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131349" y="812131"/>
            <a:ext cx="8943974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25C6ECF-94B6-4818-849F-4A31B63F88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6207C67-7B42-4613-998F-B388946776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186" y="1972312"/>
            <a:ext cx="4256833" cy="408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965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2D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3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721060" y="659965"/>
            <a:ext cx="6857728" cy="8738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What is the missing letter?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C756712-702D-49FC-BAA8-C3C0CFFC13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A30F16-072E-4CA3-B41A-706283F15D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729" y="2047741"/>
            <a:ext cx="3771747" cy="405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673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2D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4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259663" y="887115"/>
            <a:ext cx="9144000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What number is needed here?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8DB2ADA-8A5C-4D3F-BD81-72FDB1F880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4AC2A32-06CA-41CD-8A30-5CDB338EF9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419" y="2406256"/>
            <a:ext cx="9675162" cy="329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402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2D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5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841751" y="904623"/>
            <a:ext cx="6868920" cy="730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needed?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6F155FC-766D-431E-987B-655BFF404A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CF0ADEC-EDFB-4635-8789-22015F8A29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567" y="1901853"/>
            <a:ext cx="8393135" cy="480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25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2D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6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977072" y="670745"/>
            <a:ext cx="6237856" cy="102317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letter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54E6BDD-D2EA-4BD4-8A24-85B8489C7A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38D946C-4699-45F4-9BC5-B42123316C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06" y="2400086"/>
            <a:ext cx="10891636" cy="253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520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2D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7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787125" y="1020293"/>
            <a:ext cx="7224053" cy="5812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What is the value of A and B?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2CCF4FE-7D65-48FD-948C-3A66796668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4F0B8F-A2A3-419E-A882-D545A5E9A3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270" y="1965147"/>
            <a:ext cx="4684026" cy="472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770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2D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8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1735132" y="817924"/>
            <a:ext cx="9144000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Which number completes the pattern?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961AD5E-DADB-4B59-8202-C0D29F6563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1F1F0D7-1FAF-4530-B6AB-17D9150E20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756" y="2125013"/>
            <a:ext cx="4032224" cy="406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615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661</Words>
  <Application>Microsoft Office PowerPoint</Application>
  <PresentationFormat>Widescreen</PresentationFormat>
  <Paragraphs>121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 Bitter</dc:creator>
  <cp:lastModifiedBy>Erik Bitter</cp:lastModifiedBy>
  <cp:revision>49</cp:revision>
  <dcterms:created xsi:type="dcterms:W3CDTF">2019-10-03T12:52:01Z</dcterms:created>
  <dcterms:modified xsi:type="dcterms:W3CDTF">2019-11-01T02:35:07Z</dcterms:modified>
  <cp:contentStatus/>
</cp:coreProperties>
</file>